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0DB788-6F76-4C04-8851-0DB2DA8A7EB3}">
  <a:tblStyle styleId="{880DB788-6F76-4C04-8851-0DB2DA8A7E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114f218b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114f218b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2ee84aed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2ee84aed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114f218b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114f218b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114f218b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114f218b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0be28b7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0be28b7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0be28b73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0be28b73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114f218b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114f218b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114f218b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114f218b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be28b73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0be28b73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0be28b73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0be28b73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92b45a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92b45a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14f218b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114f218b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114f218b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114f218b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0be28b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0be28b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0be28b7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0be28b7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0be28b73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0be28b73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0be28b73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0be28b73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0be28b73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0be28b73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2e3eb9e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2e3eb9e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3008ca8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3008ca8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be28b73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be28b73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0eda66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0eda66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172c978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172c978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2e3eb9e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2e3eb9e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2e3eb9e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2e3eb9e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2e3eb9e9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2e3eb9e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2e3eb9e9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2e3eb9e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2e3eb9e9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2e3eb9e9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2e3eb9e9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2e3eb9e9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2e3eb9e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2e3eb9e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2ee84aed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2ee84aed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2e3eb9e9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2e3eb9e9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16c1937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16c1937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2e3eb9e9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2e3eb9e9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0be28b73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0be28b73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114f218b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114f218b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36991961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3699196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36991961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36991961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e3eb9e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2e3eb9e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2e3eb9e9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2e3eb9e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0f8d23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0f8d23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0f8d230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0f8d230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114f218b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114f218b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114f218b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114f218b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f8d230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f8d230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c01pIOeEqhVm8YRu7IrCGw-YR2JBj2_S/view" TargetMode="External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01150"/>
            <a:ext cx="8520600" cy="20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22"/>
              <a:t>Collaborative Procedural Content Generation for 2D Platformer</a:t>
            </a:r>
            <a:endParaRPr sz="39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22"/>
              <a:t>Game Levels</a:t>
            </a:r>
            <a:endParaRPr sz="39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33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13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Bradley</a:t>
            </a:r>
            <a:r>
              <a:rPr lang="en"/>
              <a:t> McFadden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</a:t>
            </a:r>
            <a:r>
              <a:rPr lang="en"/>
              <a:t>content generation for platformers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0" y="1122950"/>
            <a:ext cx="558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While a grid of tiles may represent how the computer sees a platformer game level, it does not translate to games that do not use this representation.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Instead, a more generic framework can be used.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Compton and Mateas proposed a conceptual model for platformer games.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model is based on player actions, and is inspired by the rhythm of music.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10063" r="0" t="0"/>
          <a:stretch/>
        </p:blipFill>
        <p:spPr>
          <a:xfrm>
            <a:off x="5497700" y="1375475"/>
            <a:ext cx="3471751" cy="25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4797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1852650" y="944600"/>
            <a:ext cx="1446300" cy="708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</a:t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1852650" y="2110550"/>
            <a:ext cx="1446300" cy="501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</a:t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1852650" y="3066275"/>
            <a:ext cx="1446300" cy="501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Rhythm group</a:t>
            </a:r>
            <a:endParaRPr/>
          </a:p>
        </p:txBody>
      </p:sp>
      <p:sp>
        <p:nvSpPr>
          <p:cNvPr id="129" name="Google Shape;129;p23"/>
          <p:cNvSpPr/>
          <p:nvPr/>
        </p:nvSpPr>
        <p:spPr>
          <a:xfrm>
            <a:off x="1852650" y="4022000"/>
            <a:ext cx="1446300" cy="575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</a:t>
            </a:r>
            <a:endParaRPr/>
          </a:p>
        </p:txBody>
      </p:sp>
      <p:cxnSp>
        <p:nvCxnSpPr>
          <p:cNvPr id="130" name="Google Shape;130;p23"/>
          <p:cNvCxnSpPr>
            <a:stCxn id="126" idx="2"/>
            <a:endCxn id="127" idx="0"/>
          </p:cNvCxnSpPr>
          <p:nvPr/>
        </p:nvCxnSpPr>
        <p:spPr>
          <a:xfrm>
            <a:off x="2575800" y="1652900"/>
            <a:ext cx="0" cy="45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3"/>
          <p:cNvCxnSpPr>
            <a:endCxn id="127" idx="0"/>
          </p:cNvCxnSpPr>
          <p:nvPr/>
        </p:nvCxnSpPr>
        <p:spPr>
          <a:xfrm flipH="1">
            <a:off x="2575800" y="1955450"/>
            <a:ext cx="7500" cy="15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3"/>
          <p:cNvCxnSpPr/>
          <p:nvPr/>
        </p:nvCxnSpPr>
        <p:spPr>
          <a:xfrm flipH="1" rot="10800000">
            <a:off x="2428250" y="1911275"/>
            <a:ext cx="15510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3"/>
          <p:cNvCxnSpPr/>
          <p:nvPr/>
        </p:nvCxnSpPr>
        <p:spPr>
          <a:xfrm rot="10800000">
            <a:off x="2575825" y="1918725"/>
            <a:ext cx="147600" cy="1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2579513" y="2608538"/>
            <a:ext cx="0" cy="45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3"/>
          <p:cNvCxnSpPr/>
          <p:nvPr/>
        </p:nvCxnSpPr>
        <p:spPr>
          <a:xfrm flipH="1">
            <a:off x="2579513" y="2911088"/>
            <a:ext cx="7500" cy="15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3"/>
          <p:cNvCxnSpPr/>
          <p:nvPr/>
        </p:nvCxnSpPr>
        <p:spPr>
          <a:xfrm flipH="1" rot="10800000">
            <a:off x="2431963" y="2866913"/>
            <a:ext cx="15510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3"/>
          <p:cNvCxnSpPr/>
          <p:nvPr/>
        </p:nvCxnSpPr>
        <p:spPr>
          <a:xfrm rot="10800000">
            <a:off x="2579538" y="2874363"/>
            <a:ext cx="147600" cy="1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3"/>
          <p:cNvCxnSpPr/>
          <p:nvPr/>
        </p:nvCxnSpPr>
        <p:spPr>
          <a:xfrm>
            <a:off x="2575750" y="3542213"/>
            <a:ext cx="0" cy="45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3"/>
          <p:cNvCxnSpPr/>
          <p:nvPr/>
        </p:nvCxnSpPr>
        <p:spPr>
          <a:xfrm flipH="1">
            <a:off x="2575750" y="3844763"/>
            <a:ext cx="7500" cy="15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3"/>
          <p:cNvCxnSpPr/>
          <p:nvPr/>
        </p:nvCxnSpPr>
        <p:spPr>
          <a:xfrm flipH="1" rot="10800000">
            <a:off x="2428200" y="3800588"/>
            <a:ext cx="155100" cy="22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3"/>
          <p:cNvCxnSpPr/>
          <p:nvPr/>
        </p:nvCxnSpPr>
        <p:spPr>
          <a:xfrm rot="10800000">
            <a:off x="2575775" y="3808038"/>
            <a:ext cx="147600" cy="1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3"/>
          <p:cNvSpPr txBox="1"/>
          <p:nvPr/>
        </p:nvSpPr>
        <p:spPr>
          <a:xfrm>
            <a:off x="3402350" y="2161400"/>
            <a:ext cx="35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Linear segment of a level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358075" y="4103000"/>
            <a:ext cx="42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individual player action, like waiting or jumping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409725" y="3099400"/>
            <a:ext cx="38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Group of player actions with the same rhythm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3431850" y="1055275"/>
            <a:ext cx="38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Player spawn, player goal, and cells between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28775" y="280425"/>
            <a:ext cx="680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Rhythm group model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content generation for platformers (continued)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481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Several games using PCG implement an approach that connects multiple chunks/rhythm groups together to make a complete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Generally, these chunks are human-authored.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Chunks usually use some degree of randomness, to increase the amount of variability in the generated levels.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850" y="3040350"/>
            <a:ext cx="2585325" cy="19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600" y="1108150"/>
            <a:ext cx="8477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5">
            <a:alphaModFix/>
          </a:blip>
          <a:srcRect b="48373" l="1798" r="48659" t="1818"/>
          <a:stretch/>
        </p:blipFill>
        <p:spPr>
          <a:xfrm>
            <a:off x="6802950" y="974100"/>
            <a:ext cx="2029350" cy="1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5701600" y="2640150"/>
            <a:ext cx="31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From Kazemi 2008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InfiniteTux level generation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2"/>
            <a:ext cx="8520600" cy="193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38601" t="0"/>
          <a:stretch/>
        </p:blipFill>
        <p:spPr>
          <a:xfrm>
            <a:off x="311700" y="3220475"/>
            <a:ext cx="8418627" cy="14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Computer-aided design systems taking on a greater role	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Systems can provide their users with suggestions to </a:t>
            </a:r>
            <a:r>
              <a:rPr lang="en"/>
              <a:t>enhance</a:t>
            </a:r>
            <a:r>
              <a:rPr lang="en"/>
              <a:t> design quality.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a level editor, imagine if the system provided the user with suggestions for enemy or reward placement based on the existing geometry.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Other possible roles for the CAD system: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</a:t>
            </a:r>
            <a:r>
              <a:rPr lang="en"/>
              <a:t>anny - System guides the user through a task.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olleague - System works side-by-side with the user like an equal.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</a:t>
            </a:r>
            <a:r>
              <a:rPr lang="en"/>
              <a:t>en-pal - System helps the </a:t>
            </a:r>
            <a:r>
              <a:rPr lang="en"/>
              <a:t>user</a:t>
            </a:r>
            <a:r>
              <a:rPr lang="en"/>
              <a:t> communicate their ideas to others.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</a:t>
            </a:r>
            <a:r>
              <a:rPr lang="en"/>
              <a:t>oach - Computer acts like an expert system, and teaches the user.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systems taking on a greater role (continued)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Systems occupying the colleague and coach roles are also referred to as “mixed-initiative systems”, as both the system and user participate in the design task.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CAD systems take more </a:t>
            </a:r>
            <a:r>
              <a:rPr lang="en"/>
              <a:t>initiative</a:t>
            </a:r>
            <a:r>
              <a:rPr lang="en"/>
              <a:t> than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 example, 3D editing software like Blender allows users to rapidly command the system and create models, but most of the design effort is on the user’s end.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of level editors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52475"/>
            <a:ext cx="517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special considerations for functionality exist for level editing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editors should be able to see the world being created.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editors </a:t>
            </a:r>
            <a:r>
              <a:rPr lang="en"/>
              <a:t>should</a:t>
            </a:r>
            <a:r>
              <a:rPr lang="en"/>
              <a:t> provide the designer with bonus information about the level, which is not normally visible in the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Designers should be able to immediately playtest the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 control over all gameplay critical sections of a level.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450" y="1435800"/>
            <a:ext cx="3356400" cy="25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collaborative level editor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0" y="1152475"/>
            <a:ext cx="52746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can a system be designed to assist level designers in creating better levels?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scope of this system will be limited to the platformer game genre.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chosen game to implement a level editor for will be InfiniteTux.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system will support automatic generation of levels, to save the designer work and to provide a brainstorming aid.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system will also provide some collaborative elements.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625" y="1487450"/>
            <a:ext cx="3564601" cy="2504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64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level editor for InfiniteTux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25" y="789937"/>
            <a:ext cx="7630373" cy="41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Suitable PCG for an interactive system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level generator should generate levels quickly.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PCG is being used as a creative aid, so levels that are output should be quite varied from one another.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PCG approach should support mixed-authorship.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designer could optionally be able to configure the system to their needs.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Level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Procedural content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Mixed-initiative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Level editor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Choosing a suitable generation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Level editor improvements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Adding collaborative elements to interaction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Regulated Extension (ORE)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0" y="1137725"/>
            <a:ext cx="440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Idea: Allow pre-authored chunks to overlap each other in most spaces, connect by anchor points.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Start from an initial and end platform, overlap chunks until nothing more can be placed without destroying preserved spaces.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Disadvantages: Running time grows with number of anchors and chunks.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650" y="1137725"/>
            <a:ext cx="3089625" cy="30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5088613" y="4232950"/>
            <a:ext cx="30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From Mawhorter &amp; Mateas 2010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 example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 flipH="1" rot="10800000">
            <a:off x="171250" y="5485314"/>
            <a:ext cx="8520600" cy="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8000"/>
            <a:ext cx="3223875" cy="247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3"/>
          <p:cNvCxnSpPr/>
          <p:nvPr/>
        </p:nvCxnSpPr>
        <p:spPr>
          <a:xfrm flipH="1" rot="10800000">
            <a:off x="3644200" y="2754713"/>
            <a:ext cx="638400" cy="9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675" y="2052525"/>
            <a:ext cx="4360624" cy="14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Tanagra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Uses a level generation approach that works off of the beat and rhythm group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Generate a beat pattern, use the beat pattern to create matching geometry.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Designer can work in parallel with Tanagra to modify both the beats, and the geometry realizing the beats.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438" y="1152463"/>
            <a:ext cx="2790825" cy="2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5291100" y="4103000"/>
            <a:ext cx="31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From Smith et al. 2010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Tanagra example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32" y="1152475"/>
            <a:ext cx="5603394" cy="292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2708275" y="4076650"/>
            <a:ext cx="47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Images from Smith et al. 2010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ORE 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74589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Chunks are small level segments annotated with two special tiles, “preserve points”, and “anchor points”.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Preserve points are spaces which should not be replaced by other chunks.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Anchor points define places where a new chunk can be attached.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Chunks are split into two sets. Chunks marked “place last” are placed in the algorithm’s second pass.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Chunks in the second set are generally chunks that may destroy the level’s ability to expand by consuming an anchor point.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ORE’s Chunks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738" y="11524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6363" y="11524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688" y="11524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3788" y="11524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32036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6563" y="33115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363" y="3203675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7538" y="3034600"/>
            <a:ext cx="10953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02838" y="3311575"/>
            <a:ext cx="10953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</a:t>
            </a:r>
            <a:r>
              <a:rPr lang="en"/>
              <a:t>usability</a:t>
            </a:r>
            <a:r>
              <a:rPr lang="en"/>
              <a:t> of the level editor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202850"/>
            <a:ext cx="8425500" cy="29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Group operations were added.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Keyboard accelerators were added for most actions.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can copy and paste parts of a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can undo all actions.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feedback to the level editor (continued)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152475"/>
            <a:ext cx="4260300" cy="3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Changes the user makes are immediately tested by an A* agent, and the user receives immediate feedback in the editor window.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about the design itself is also provided through the “System Overview” panel.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improvements could be made to system visibility.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25" y="1251300"/>
            <a:ext cx="3619500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050" y="1663275"/>
            <a:ext cx="1887903" cy="32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final program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0" title="demo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Three main goals of the project: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Improve the overall usability of the level editor.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Incorporate a procedural content generator than generates sufficiently varied levels, and allows mixed-authorship.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Produce a collaborative system for level editing.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level design?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0" y="1152475"/>
            <a:ext cx="43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designers are like architects, they work with material like AI, terrain, art assets, and game mechanics to create a design that is greater than the sum of its parts.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Super Mario Bros. had no new mechanics introduced after the first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considerations go into making an interesting level, including pacing, obstacles, and how the level fits into the overall game.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150" y="1332475"/>
            <a:ext cx="4538698" cy="2553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usability of the level editor</a:t>
            </a:r>
            <a:endParaRPr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Efficiency improved through shortcuts, by adding the PCG system to the editor, and bulk operations.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Generating ideas may speed up the process of generating a level as well, so some design effort was saved.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Feedback improved through collaborative elements.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Generating a level takes a few seconds, but no progress bar is given.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help or documentation is provided wrt how the level generation algorithm works, and it is not obvious how it works to a new user.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suitability of the chosen PCG</a:t>
            </a:r>
            <a:endParaRPr/>
          </a:p>
        </p:txBody>
      </p:sp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311700" y="1152475"/>
            <a:ext cx="8211600" cy="3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Performance is good, but is proportional to the size of chunk library.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</a:t>
            </a:r>
            <a:r>
              <a:rPr lang="en"/>
              <a:t>he software seems to allow a high-degree of author participation.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user can have the generator act on a subset of the level, or the entire level.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generator allows the user to modify its output after running.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the </a:t>
            </a:r>
            <a:r>
              <a:rPr lang="en"/>
              <a:t>suitability of the chosen PCG (continued)</a:t>
            </a:r>
            <a:endParaRPr/>
          </a:p>
        </p:txBody>
      </p:sp>
      <p:sp>
        <p:nvSpPr>
          <p:cNvPr id="303" name="Google Shape;303;p44"/>
          <p:cNvSpPr txBox="1"/>
          <p:nvPr>
            <p:ph idx="1" type="body"/>
          </p:nvPr>
        </p:nvSpPr>
        <p:spPr>
          <a:xfrm>
            <a:off x="311700" y="1152475"/>
            <a:ext cx="4260300" cy="3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level is split into unique rectangles of a certain size, and a discrete probability distribution is created from these unique pieces.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Kullback-Leibler Divergence, two levels can be compared to each other by comparing their probability distributions.</a:t>
            </a:r>
            <a:endParaRPr/>
          </a:p>
        </p:txBody>
      </p:sp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b="0" l="396" r="49389" t="2267"/>
          <a:stretch/>
        </p:blipFill>
        <p:spPr>
          <a:xfrm>
            <a:off x="4531000" y="1379975"/>
            <a:ext cx="4435051" cy="18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/>
          <p:nvPr/>
        </p:nvSpPr>
        <p:spPr>
          <a:xfrm>
            <a:off x="4634325" y="1379975"/>
            <a:ext cx="249000" cy="2049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6" name="Google Shape;306;p44"/>
          <p:cNvCxnSpPr/>
          <p:nvPr/>
        </p:nvCxnSpPr>
        <p:spPr>
          <a:xfrm>
            <a:off x="4883325" y="1482425"/>
            <a:ext cx="232800" cy="30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to measure mORE’s level variation</a:t>
            </a:r>
            <a:endParaRPr/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46825" y="1137725"/>
            <a:ext cx="82947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level generator was included with InfiniteTux that uses 5 chunks types with random minor variations, and a post-processing step.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was compared against this default generator.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10,000 pairs of levels were created, and their KL-divergence was collected.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mORE creates more varied levels than the default generator, then its mean KL-divergence should be higher.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experiment was conducted using KL-divergence with 2x2, 4x4, and 6x6 feature sizes.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InfiniteTux level generation</a:t>
            </a:r>
            <a:endParaRPr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2"/>
            <a:ext cx="8520600" cy="193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 rotWithShape="1">
          <a:blip r:embed="rId4">
            <a:alphaModFix/>
          </a:blip>
          <a:srcRect b="0" l="0" r="38601" t="0"/>
          <a:stretch/>
        </p:blipFill>
        <p:spPr>
          <a:xfrm>
            <a:off x="311700" y="3220475"/>
            <a:ext cx="8418627" cy="14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to measure mORE’s level variation</a:t>
            </a:r>
            <a:endParaRPr/>
          </a:p>
        </p:txBody>
      </p:sp>
      <p:sp>
        <p:nvSpPr>
          <p:cNvPr id="326" name="Google Shape;32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7" name="Google Shape;327;p47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{880DB788-6F76-4C04-8851-0DB2DA8A7EB3}</a:tableStyleId>
              </a:tblPr>
              <a:tblGrid>
                <a:gridCol w="840475"/>
                <a:gridCol w="558750"/>
                <a:gridCol w="634350"/>
                <a:gridCol w="593150"/>
                <a:gridCol w="584000"/>
                <a:gridCol w="595675"/>
              </a:tblGrid>
              <a:tr h="97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Generator and Feature Size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Q1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Q3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2x2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7.220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8.982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9.431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11.138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3.213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2x2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4.830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7.276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9.768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10.641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14.680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4x4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12.507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13.253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13.394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14.111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1.286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4x4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10.211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11.419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12.282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12.972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6.162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6x6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13.950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14.450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14.540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15.030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0.871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6x6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14.080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15.030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15.510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16.190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4.119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38"/>
            <a:ext cx="3915374" cy="39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to measure mORE’s level variation (continued)</a:t>
            </a:r>
            <a:endParaRPr/>
          </a:p>
        </p:txBody>
      </p:sp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311700" y="2869600"/>
            <a:ext cx="8520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Results of significance testing with confidence interval of 0.95</a:t>
            </a:r>
            <a:endParaRPr/>
          </a:p>
        </p:txBody>
      </p:sp>
      <p:graphicFrame>
        <p:nvGraphicFramePr>
          <p:cNvPr id="335" name="Google Shape;335;p48"/>
          <p:cNvGraphicFramePr/>
          <p:nvPr/>
        </p:nvGraphicFramePr>
        <p:xfrm>
          <a:off x="952500" y="123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{880DB788-6F76-4C04-8851-0DB2DA8A7EB3}</a:tableStyleId>
              </a:tblPr>
              <a:tblGrid>
                <a:gridCol w="1137875"/>
                <a:gridCol w="1100950"/>
                <a:gridCol w="2104575"/>
                <a:gridCol w="1447800"/>
                <a:gridCol w="75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1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2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T-value of single tail upper t-test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Degrees of freedom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p-value</a:t>
                      </a:r>
                      <a:endParaRPr b="1"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2x2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2x2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2.2438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10955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0.01243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4x4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4x4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-17.678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10868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mORE 6x6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Notch 6x6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23.038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10891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9D9D9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2.20E-16</a:t>
                      </a:r>
                      <a:endParaRPr sz="1200">
                        <a:solidFill>
                          <a:srgbClr val="D9D9D9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48"/>
          <p:cNvSpPr txBox="1"/>
          <p:nvPr/>
        </p:nvSpPr>
        <p:spPr>
          <a:xfrm>
            <a:off x="480150" y="3215600"/>
            <a:ext cx="835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mORE produces more varied 2x2 and 6x6 features.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We cannot conclude whether or not mORE produces more varied 4x4 features over the default generator.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mORE likely produces more varied features because it works with a larger library of content, and allows chunks to overlap one another.</a:t>
            </a:r>
            <a:endParaRPr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-"/>
            </a:pPr>
            <a:r>
              <a:rPr lang="en">
                <a:solidFill>
                  <a:srgbClr val="D9D9D9"/>
                </a:solidFill>
              </a:rPr>
              <a:t>The variation in the default generator comes from minor random variation within the placed chunks.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level editor as a collaborative system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520600" cy="3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user the ability to configure level editor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Flexible amount of support for mixed-authorship.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must command the system about where to act, but cannot command what it does.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user has to interpret the data that the system provides, and depending on their expertise, it varies in usefulness.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system should incorporate specific, actionable suggestions.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By usability principles, actionable recommendations are more helpful than error messages.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11700" y="1152475"/>
            <a:ext cx="55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is a need in game design for improving level design tools.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different approaches exist to procedural content generation.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goal behind this project was to use procedural content generation to create an improved system for level editing.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modified version of ORE was created for the PCG implementation.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 information was given to the user by automatically testing their levels, and level overview plots.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975" y="2953800"/>
            <a:ext cx="2996074" cy="161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975" y="895375"/>
            <a:ext cx="2623000" cy="19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PCG can be used in a mixed-initiative system to provide a means for the system to participate in level creation.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It’s possible to provide a customizable PCG in an interactive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Mixed-initiative systems can reduce the </a:t>
            </a:r>
            <a:r>
              <a:rPr lang="en"/>
              <a:t>amount of design effort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a PCG generation approach that overlaps content leads to greater variation of levels compared to a chunk-based approach with minor random variations.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Collaborative elements like the system providing information and commenting on the level playability can save designers some effort.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level design? (continued)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0" y="1152475"/>
            <a:ext cx="44571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Unfortunately for designers, levels seem to be getting longer.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Level design is generally slow, requiring a lot of “build &amp; test” stages.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evaluate their designs in an efficient manner?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900" y="2262325"/>
            <a:ext cx="3683700" cy="2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25" y="1321775"/>
            <a:ext cx="4073477" cy="6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5268950" y="2405700"/>
            <a:ext cx="1881900" cy="855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Thank you for listening to my presentation!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ORE algorithm</a:t>
            </a:r>
            <a:endParaRPr/>
          </a:p>
        </p:txBody>
      </p:sp>
      <p:sp>
        <p:nvSpPr>
          <p:cNvPr id="368" name="Google Shape;36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6639"/>
            <a:ext cx="8520601" cy="2390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53"/>
          <p:cNvCxnSpPr/>
          <p:nvPr/>
        </p:nvCxnSpPr>
        <p:spPr>
          <a:xfrm>
            <a:off x="2996075" y="3099375"/>
            <a:ext cx="33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3"/>
          <p:cNvCxnSpPr/>
          <p:nvPr/>
        </p:nvCxnSpPr>
        <p:spPr>
          <a:xfrm>
            <a:off x="4361275" y="3077250"/>
            <a:ext cx="3321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3"/>
          <p:cNvCxnSpPr/>
          <p:nvPr/>
        </p:nvCxnSpPr>
        <p:spPr>
          <a:xfrm>
            <a:off x="5733850" y="3114150"/>
            <a:ext cx="28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311700" y="6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Rhythm group example</a:t>
            </a:r>
            <a:endParaRPr/>
          </a:p>
        </p:txBody>
      </p:sp>
      <p:sp>
        <p:nvSpPr>
          <p:cNvPr id="378" name="Google Shape;37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0" y="583450"/>
            <a:ext cx="8881526" cy="39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311700" y="5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 library</a:t>
            </a:r>
            <a:endParaRPr/>
          </a:p>
        </p:txBody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6049"/>
            <a:ext cx="8105251" cy="43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11700" y="14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overview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9573"/>
            <a:ext cx="7907525" cy="42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3999" cy="198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3075"/>
            <a:ext cx="2640125" cy="17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7275" y="2857350"/>
            <a:ext cx="2640119" cy="17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850" y="2857350"/>
            <a:ext cx="2669450" cy="171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to measure mORE’s level variation (continued)</a:t>
            </a:r>
            <a:endParaRPr/>
          </a:p>
        </p:txBody>
      </p:sp>
      <p:sp>
        <p:nvSpPr>
          <p:cNvPr id="409" name="Google Shape;40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6"/>
            <a:ext cx="9144003" cy="233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48575" y="11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Maker (Nintendo, 2016)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38" y="692463"/>
            <a:ext cx="7706925" cy="43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level editing tools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0" y="1152475"/>
            <a:ext cx="552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Level editing is a direct manipulation (DM) task.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One of the fundamental characteristics of DM tasks is that feedback should be rapid.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For level geometry, feedback is quickly given.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What about more complicated requirements?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Does the editor provide feedback on the quality of the level?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Can the editor help its designer come up with ideas?</a:t>
            </a:r>
            <a:endParaRPr sz="17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375" y="1667250"/>
            <a:ext cx="3415200" cy="180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level editing tools (continued)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0" y="1181175"/>
            <a:ext cx="54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if we could create a level editor that more actively helps the designer to create better levels?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do this, we could: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procedural generation techniques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techniques of computer-aided design software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principles behind making a useful level editor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275" y="1817400"/>
            <a:ext cx="3415200" cy="158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Platformer Game Examples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866900" y="2655425"/>
            <a:ext cx="39654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Super Mario Bros. 3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55520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Procedural content generation (PCG)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0" y="1152475"/>
            <a:ext cx="54609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Refers to </a:t>
            </a:r>
            <a:r>
              <a:rPr lang="en"/>
              <a:t>the</a:t>
            </a:r>
            <a:r>
              <a:rPr lang="en"/>
              <a:t> use of procedures to generate some type of game 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Examples include terrain, missions, dungeons, entire worlds, and even entire games.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generate content to ensure that each instance is varied, giving a game more replayability.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Note that procedural content generation is done by a program called a procedural content generator (PCG).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475" y="1152475"/>
            <a:ext cx="2667775" cy="143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475" y="2739700"/>
            <a:ext cx="2667775" cy="161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